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60" r:id="rId9"/>
    <p:sldId id="261" r:id="rId10"/>
    <p:sldId id="262" r:id="rId11"/>
    <p:sldId id="263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7985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4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0446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5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5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5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50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692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6B89CA-6CF9-4A83-AF0A-762ACF36403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ADAF26C-966A-4D2D-ABCA-90F5347A02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4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1273" y="1620982"/>
            <a:ext cx="8361229" cy="3055407"/>
          </a:xfrm>
        </p:spPr>
        <p:txBody>
          <a:bodyPr/>
          <a:lstStyle/>
          <a:p>
            <a:r>
              <a:rPr lang="ru-RU" dirty="0" smtClean="0"/>
              <a:t>Здоровье и безопасность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4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200891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КоАП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(ст.6.24)предусматривает административную ответственность 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1551709"/>
            <a:ext cx="11069782" cy="4987636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табака,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продукции или использования      кальянов      на      отдельных      территориях,      в      помещениях и      на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объектах.  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административный штраф от 500 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руб.)</a:t>
            </a:r>
          </a:p>
          <a:p>
            <a:pPr marL="71755" marR="66040"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</a:t>
            </a:r>
            <a:r>
              <a:rPr lang="ru-RU" sz="24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4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табака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покупки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табачной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продукции,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табачных</a:t>
            </a:r>
            <a:r>
              <a:rPr lang="ru-RU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изделий</a:t>
            </a:r>
            <a:r>
              <a:rPr lang="ru-RU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продукции,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кальянов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  устройств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употребить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табачную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продукцию,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табачные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никотинсодержащую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продукцию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любым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(административный штраф от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5000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руб.)</a:t>
            </a:r>
          </a:p>
          <a:p>
            <a:pPr marL="71755" marR="66040"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</a:t>
            </a:r>
            <a:r>
              <a:rPr lang="ru-RU" sz="24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4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табака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родителями / законными представителями.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(административный штраф от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5000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7000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руб.)</a:t>
            </a:r>
          </a:p>
          <a:p>
            <a:pPr marL="71755" marR="66040" indent="449580" algn="just">
              <a:lnSpc>
                <a:spcPct val="100000"/>
              </a:lnSpc>
              <a:spcAft>
                <a:spcPts val="0"/>
              </a:spcAf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249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25581"/>
            <a:ext cx="9601200" cy="879763"/>
          </a:xfrm>
        </p:spPr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65563"/>
            <a:ext cx="9601200" cy="4765963"/>
          </a:xfrm>
        </p:spPr>
        <p:txBody>
          <a:bodyPr/>
          <a:lstStyle/>
          <a:p>
            <a:r>
              <a:rPr lang="ru-RU" sz="2400" b="1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роведение</a:t>
            </a:r>
            <a:r>
              <a:rPr lang="ru-RU" sz="2400" b="1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индивидуальной	</a:t>
            </a:r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профилактической беседы, объяснительная;</a:t>
            </a:r>
          </a:p>
          <a:p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родителей;</a:t>
            </a:r>
          </a:p>
          <a:p>
            <a:pPr lvl="0"/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Рассмотрение  </a:t>
            </a:r>
            <a:r>
              <a:rPr lang="ru-RU" sz="2400" b="1" spc="5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  заседании    Совета    по    профилактике</a:t>
            </a:r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указанных фактах орган внутренних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дел;</a:t>
            </a:r>
          </a:p>
          <a:p>
            <a:pPr lvl="0"/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на профилактический  учет.</a:t>
            </a:r>
          </a:p>
          <a:p>
            <a:pPr lvl="0"/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Исключение из школы (учащиеся </a:t>
            </a:r>
            <a:r>
              <a:rPr lang="ru-RU" sz="2400" b="1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лет и старше, неоднократное грубое нарушение Устава школы, если меры воспитательного характера не имеют воздействия)</a:t>
            </a:r>
            <a:endParaRPr lang="ru-RU" sz="2400" b="1" dirty="0">
              <a:solidFill>
                <a:srgbClr val="191B0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191B0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5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214746"/>
            <a:ext cx="9601200" cy="838199"/>
          </a:xfrm>
        </p:spPr>
        <p:txBody>
          <a:bodyPr/>
          <a:lstStyle/>
          <a:p>
            <a:r>
              <a:rPr lang="ru-RU" dirty="0" smtClean="0"/>
              <a:t>Деятельность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1052945"/>
            <a:ext cx="10958945" cy="566651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	индивидуальной	профилактической	работы</a:t>
            </a:r>
            <a:r>
              <a:rPr lang="ru-RU" sz="28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   </a:t>
            </a:r>
            <a:r>
              <a:rPr lang="ru-RU" sz="2800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несовершеннолетними     </a:t>
            </a:r>
            <a:r>
              <a:rPr lang="ru-RU" sz="2800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обучающимися     </a:t>
            </a:r>
            <a:r>
              <a:rPr lang="ru-RU" sz="2800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    </a:t>
            </a:r>
            <a:r>
              <a:rPr lang="ru-RU" sz="2800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девиантным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800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поведением;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</a:t>
            </a:r>
            <a:r>
              <a:rPr lang="ru-RU" sz="28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28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локальных</a:t>
            </a:r>
            <a:r>
              <a:rPr lang="ru-RU" sz="28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актов;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административного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дежурства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работниками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   системы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наблюдения;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пропускного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режима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ограничения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свободного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доступа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посторонних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 у несовершеннолетних установки на здоровый образ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жизни;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15635"/>
            <a:ext cx="9601200" cy="630381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выявления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вовлечения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курение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табака</a:t>
            </a:r>
          </a:p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информационно-просветительская работа;</a:t>
            </a:r>
          </a:p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рассмотрение  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   заседании    Совета    по    профилактике;</a:t>
            </a:r>
          </a:p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классных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часов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вреде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табакокурения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    и     создание     условий     для     профилактики     заболеваний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оздоровления обучающихся, для занятия ими физической культурой и спортом: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3000" spc="-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здоровья,</a:t>
            </a:r>
            <a:r>
              <a:rPr lang="ru-RU" sz="3000" spc="-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спортивных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соревнований,</a:t>
            </a:r>
            <a:r>
              <a:rPr lang="ru-RU" sz="3000" spc="-1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спартакиад</a:t>
            </a:r>
            <a:r>
              <a:rPr lang="ru-RU" sz="3000" spc="2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000" spc="-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иное;</a:t>
            </a:r>
          </a:p>
          <a:p>
            <a:pPr lvl="0"/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специальных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знаков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запрете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курения</a:t>
            </a:r>
            <a:r>
              <a:rPr lang="ru-RU" sz="3000" spc="5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191B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табака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3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2" y="0"/>
            <a:ext cx="9116291" cy="6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5" y="72736"/>
            <a:ext cx="9047018" cy="6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6" y="475311"/>
            <a:ext cx="4596732" cy="57523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21968" y="242254"/>
            <a:ext cx="6096000" cy="64479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</a:pPr>
            <a:r>
              <a:rPr lang="ru-RU" altLang="ru-RU" sz="2800" b="1" dirty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степень</a:t>
            </a:r>
            <a:b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sz="2100" b="1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21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2300" b="1" dirty="0">
                <a:solidFill>
                  <a:prstClr val="black"/>
                </a:solidFill>
                <a:latin typeface="Calibri" panose="020F0502020204030204" pitchFamily="34" charset="0"/>
              </a:rPr>
              <a:t>Составьте список, что самое важное в Вашей </a:t>
            </a:r>
            <a:r>
              <a:rPr lang="ru-RU" sz="23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жизни (запишите </a:t>
            </a:r>
            <a:r>
              <a:rPr lang="ru-RU" sz="2300" b="1" dirty="0">
                <a:solidFill>
                  <a:prstClr val="black"/>
                </a:solidFill>
                <a:latin typeface="Calibri" panose="020F0502020204030204" pitchFamily="34" charset="0"/>
              </a:rPr>
              <a:t>в столбик).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sz="2300" b="1" dirty="0">
                <a:solidFill>
                  <a:prstClr val="black"/>
                </a:solidFill>
                <a:latin typeface="Calibri" panose="020F0502020204030204" pitchFamily="34" charset="0"/>
              </a:rPr>
              <a:t>С левой стороны расставьте номера:</a:t>
            </a:r>
            <a:br>
              <a:rPr lang="ru-RU" sz="23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2300" b="1" dirty="0">
                <a:solidFill>
                  <a:prstClr val="black"/>
                </a:solidFill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, например, вчерашний день.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правой стороны столбика напишите, сколько  времени (часов, минут) Вы уделили этому.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Сравните </a:t>
            </a: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номер слева </a:t>
            </a:r>
            <a:b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lvl="0" defTabSz="914400" fontAlgn="base">
              <a:spcBef>
                <a:spcPct val="0"/>
              </a:spcBef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 </a:t>
            </a: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теперь посмотрите, </a:t>
            </a:r>
            <a:b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какое место занимает ребенок этом в ряду?</a:t>
            </a:r>
            <a:b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Сколько времени Вы уделили ему?</a:t>
            </a:r>
            <a:br>
              <a:rPr lang="ru-RU" altLang="ru-RU" sz="23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6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Установите </a:t>
            </a:r>
            <a:br>
              <a:rPr lang="ru-RU" dirty="0"/>
            </a:br>
            <a:r>
              <a:rPr lang="ru-RU" dirty="0"/>
              <a:t>    доверительный контакт.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2286000"/>
            <a:ext cx="6012873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том,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Вы любите своего ребенка, выпишите на листочек все то,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что Вы можете его похвалить, все то, за что Вы можете ему сказать спасибо. 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день.</a:t>
            </a:r>
            <a:endParaRPr lang="ru-RU" altLang="ru-RU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482" y="0"/>
            <a:ext cx="327383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7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76200"/>
            <a:ext cx="9042400" cy="678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4" y="29787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 4. </a:t>
            </a:r>
            <a:r>
              <a:rPr lang="ru-RU" dirty="0" smtClean="0"/>
              <a:t>Поддерживайте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доверительные </a:t>
            </a:r>
            <a:r>
              <a:rPr lang="ru-RU" dirty="0"/>
              <a:t>отношения с ребенком.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7672" y="1981784"/>
            <a:ext cx="85390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ребенком то, что он узнаете из Интернета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понимать язык, на котором говорит Ваш ребенок.</a:t>
            </a:r>
          </a:p>
          <a:p>
            <a:pPr>
              <a:defRPr/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его проблемы и переживания серьезно, без критики и насмешек. </a:t>
            </a:r>
          </a:p>
          <a:p>
            <a:pPr>
              <a:defRPr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о том, чтобы подросток «принимал» свое тело, себя таким, какой он есть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традиции и ритуалы.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0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66218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5. Создайте домашнюю традицию</a:t>
            </a:r>
            <a:br>
              <a:rPr lang="ru-RU" dirty="0"/>
            </a:br>
            <a:r>
              <a:rPr lang="ru-RU" dirty="0"/>
              <a:t>ежедневно обсуждать проблемы и трудности.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6" y="1967345"/>
            <a:ext cx="10252364" cy="4779819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проблемах и трудностях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способы их 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разрешения</a:t>
            </a: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10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 что 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вы всегда</a:t>
            </a:r>
            <a:b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найдете выход из </a:t>
            </a: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любой ситуации.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05" y="3214256"/>
            <a:ext cx="5252413" cy="35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7373"/>
            <a:ext cx="9601200" cy="1485900"/>
          </a:xfrm>
        </p:spPr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27" y="1371601"/>
            <a:ext cx="10349345" cy="5278581"/>
          </a:xfrm>
        </p:spPr>
        <p:txBody>
          <a:bodyPr>
            <a:noAutofit/>
          </a:bodyPr>
          <a:lstStyle/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Как вы считаете, вредны ли электронные сигареты для здоровья?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Можно ли верить рекламе о безвредности электронных сигарет?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 электронной сигаретой можно смело пожелать – курите на здоровье!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Как вы думаете, одобряют или нет врачи курение электронных сигарет?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Может ли электронная сигарета быть ценным и оригинальным подарком?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Несёт ли вред электронная сигарета и почему?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566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4" y="8658"/>
            <a:ext cx="9213273" cy="69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0"/>
            <a:ext cx="914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64" y="50222"/>
            <a:ext cx="9077036" cy="68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8" y="0"/>
            <a:ext cx="11139055" cy="893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Мифы об </a:t>
            </a:r>
            <a:r>
              <a:rPr lang="ru-RU" dirty="0"/>
              <a:t>электронных сигаретах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Миф № 1 Безопасность»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8" y="1136072"/>
            <a:ext cx="11402291" cy="54050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Нет </a:t>
            </a:r>
            <a:r>
              <a:rPr lang="ru-RU" sz="2400" dirty="0"/>
              <a:t>долговременных и серьезный исследований безопасности </a:t>
            </a:r>
            <a:r>
              <a:rPr lang="ru-RU" sz="2400" dirty="0" smtClean="0"/>
              <a:t>ЭС, обязательной </a:t>
            </a:r>
            <a:r>
              <a:rPr lang="ru-RU" sz="2400" dirty="0"/>
              <a:t>сертификации «</a:t>
            </a:r>
            <a:r>
              <a:rPr lang="ru-RU" sz="2400" dirty="0" err="1"/>
              <a:t>электронки</a:t>
            </a:r>
            <a:r>
              <a:rPr lang="ru-RU" sz="2400" dirty="0"/>
              <a:t>» не </a:t>
            </a:r>
            <a:r>
              <a:rPr lang="ru-RU" sz="2400" dirty="0" smtClean="0"/>
              <a:t>подлежат.</a:t>
            </a:r>
          </a:p>
          <a:p>
            <a:r>
              <a:rPr lang="ru-RU" sz="2400" u="sng" dirty="0" smtClean="0"/>
              <a:t>невозможность  </a:t>
            </a:r>
            <a:r>
              <a:rPr lang="ru-RU" sz="2400" u="sng" dirty="0"/>
              <a:t>самостоятельно проконтролировать состав готовых жидкостей и картриджей. </a:t>
            </a:r>
            <a:r>
              <a:rPr lang="ru-RU" sz="2400" u="sng" dirty="0" smtClean="0"/>
              <a:t>Прямой путь </a:t>
            </a:r>
            <a:r>
              <a:rPr lang="ru-RU" sz="2400" u="sng" dirty="0"/>
              <a:t>к </a:t>
            </a:r>
            <a:r>
              <a:rPr lang="ru-RU" sz="2400" u="sng" dirty="0" smtClean="0"/>
              <a:t>передозировки никотина</a:t>
            </a:r>
            <a:r>
              <a:rPr lang="ru-RU" sz="2400" u="sng" dirty="0"/>
              <a:t>.</a:t>
            </a:r>
            <a:endParaRPr lang="ru-RU" sz="2400" u="sng" dirty="0" smtClean="0"/>
          </a:p>
          <a:p>
            <a:r>
              <a:rPr lang="ru-RU" sz="2400" dirty="0"/>
              <a:t>нередко в жидкостях присутствовали незаявленные в составе вредные примеси, например, </a:t>
            </a:r>
            <a:r>
              <a:rPr lang="ru-RU" sz="2400" dirty="0" err="1"/>
              <a:t>нитросамин</a:t>
            </a:r>
            <a:r>
              <a:rPr lang="ru-RU" sz="2400" dirty="0"/>
              <a:t> – вещество, способное спровоцировать онкологические </a:t>
            </a:r>
            <a:r>
              <a:rPr lang="ru-RU" sz="2400" dirty="0" smtClean="0"/>
              <a:t>заболевания, а в </a:t>
            </a:r>
            <a:r>
              <a:rPr lang="ru-RU" sz="2400" u="sng" dirty="0" err="1" smtClean="0"/>
              <a:t>безникотиновых</a:t>
            </a:r>
            <a:r>
              <a:rPr lang="ru-RU" sz="2400" u="sng" dirty="0" smtClean="0"/>
              <a:t> </a:t>
            </a:r>
            <a:r>
              <a:rPr lang="ru-RU" sz="2400" u="sng" dirty="0"/>
              <a:t>картриджах был обнаружен </a:t>
            </a:r>
            <a:r>
              <a:rPr lang="ru-RU" sz="2400" u="sng" dirty="0" smtClean="0"/>
              <a:t>никотин</a:t>
            </a:r>
          </a:p>
          <a:p>
            <a:r>
              <a:rPr lang="ru-RU" sz="2400" dirty="0"/>
              <a:t>Жидкость состоит из 4 </a:t>
            </a:r>
            <a:r>
              <a:rPr lang="ru-RU" sz="2400" dirty="0" smtClean="0"/>
              <a:t>компонентов: </a:t>
            </a:r>
            <a:r>
              <a:rPr lang="ru-RU" sz="2400" dirty="0" err="1" smtClean="0"/>
              <a:t>пропиленгликоль</a:t>
            </a:r>
            <a:r>
              <a:rPr lang="ru-RU" sz="2400" dirty="0"/>
              <a:t>, глицерин, </a:t>
            </a:r>
            <a:r>
              <a:rPr lang="ru-RU" sz="2400" dirty="0" err="1"/>
              <a:t>ароматизатор</a:t>
            </a:r>
            <a:r>
              <a:rPr lang="ru-RU" sz="2400" dirty="0"/>
              <a:t> и </a:t>
            </a:r>
            <a:r>
              <a:rPr lang="ru-RU" sz="2400" dirty="0" smtClean="0"/>
              <a:t>никотин. </a:t>
            </a:r>
            <a:r>
              <a:rPr lang="ru-RU" sz="2400" dirty="0"/>
              <a:t>Они оседают в лёгких и охлаждаются до температуры тела. Чтобы вывести их обратно, необходимо, чтобы эти вещества опять перешли в газообразное состояние. Для этого их надо разогреть до высокой температуры. Как это можно сделать в человеческом организме? </a:t>
            </a:r>
            <a:r>
              <a:rPr lang="ru-RU" sz="2400" dirty="0" smtClean="0"/>
              <a:t> </a:t>
            </a:r>
            <a:r>
              <a:rPr lang="ru-RU" sz="2400" dirty="0"/>
              <a:t>Оседая, частицы </a:t>
            </a:r>
            <a:r>
              <a:rPr lang="ru-RU" sz="2400" dirty="0" err="1"/>
              <a:t>пропиленгликоля</a:t>
            </a:r>
            <a:r>
              <a:rPr lang="ru-RU" sz="2400" dirty="0"/>
              <a:t> и глицерина не дают нормально функционировать бронхиолам, это мельчайшие составляющие бронхов. В результате развивается </a:t>
            </a:r>
            <a:r>
              <a:rPr lang="ru-RU" sz="2400" dirty="0" err="1"/>
              <a:t>обструктивный</a:t>
            </a:r>
            <a:r>
              <a:rPr lang="ru-RU" sz="2400" dirty="0"/>
              <a:t> бронхит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28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5473"/>
            <a:ext cx="9601200" cy="1129145"/>
          </a:xfrm>
        </p:spPr>
        <p:txBody>
          <a:bodyPr>
            <a:normAutofit fontScale="90000"/>
          </a:bodyPr>
          <a:lstStyle/>
          <a:p>
            <a:r>
              <a:rPr lang="ru-RU" dirty="0"/>
              <a:t>«Миф № 2 </a:t>
            </a:r>
            <a:r>
              <a:rPr lang="ru-RU" dirty="0" smtClean="0"/>
              <a:t>Никотин. Электронные </a:t>
            </a:r>
            <a:r>
              <a:rPr lang="ru-RU" dirty="0"/>
              <a:t>сигареты легче бросить, чем настоящие»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1399310"/>
            <a:ext cx="11277600" cy="529243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Реклама ЭС и </a:t>
            </a:r>
            <a:r>
              <a:rPr lang="ru-RU" sz="2400" dirty="0" err="1"/>
              <a:t>Вейпов</a:t>
            </a:r>
            <a:r>
              <a:rPr lang="ru-RU" sz="2400" dirty="0"/>
              <a:t> утверждает, что они не содержат никотина – это ЛОЖЬ</a:t>
            </a:r>
            <a:r>
              <a:rPr lang="ru-RU" sz="2400" dirty="0" smtClean="0"/>
              <a:t>!</a:t>
            </a:r>
          </a:p>
          <a:p>
            <a:r>
              <a:rPr lang="ru-RU" sz="2400" dirty="0"/>
              <a:t>Производители электронных сигарет «темнят» с точным составом картриджей, что там намешано и сколько там никотина известно только им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задачей </a:t>
            </a:r>
            <a:r>
              <a:rPr lang="ru-RU" sz="2400" dirty="0"/>
              <a:t>производителей электронных сигарет является создать иллюзию удовольствия, а для этого используются те же химические соединения, которые искусственно добавляют и в обычные сигареты. Прежде всего никотин вызывает мощное привыкание и, ко всему прочему, является сильным </a:t>
            </a:r>
            <a:r>
              <a:rPr lang="ru-RU" sz="2400" dirty="0" err="1"/>
              <a:t>нейротоксином</a:t>
            </a:r>
            <a:r>
              <a:rPr lang="ru-RU" sz="2400" dirty="0"/>
              <a:t>, т.е. ядом. </a:t>
            </a:r>
            <a:endParaRPr lang="ru-RU" sz="2400" dirty="0" smtClean="0"/>
          </a:p>
          <a:p>
            <a:r>
              <a:rPr lang="ru-RU" sz="2400" dirty="0" smtClean="0"/>
              <a:t>кто </a:t>
            </a:r>
            <a:r>
              <a:rPr lang="ru-RU" sz="2400" dirty="0"/>
              <a:t>курит </a:t>
            </a:r>
            <a:r>
              <a:rPr lang="ru-RU" sz="2400" dirty="0" smtClean="0"/>
              <a:t>имеет </a:t>
            </a:r>
            <a:r>
              <a:rPr lang="ru-RU" sz="2400" dirty="0"/>
              <a:t>психическое расстройство поведения, связанное с потреблением табака. Его необходимо лечить. Так что </a:t>
            </a:r>
            <a:r>
              <a:rPr lang="ru-RU" sz="2400" dirty="0" err="1"/>
              <a:t>вейп</a:t>
            </a:r>
            <a:r>
              <a:rPr lang="ru-RU" sz="2400" dirty="0"/>
              <a:t> – это не игрушка</a:t>
            </a:r>
            <a:endParaRPr lang="ru-RU" sz="2400" dirty="0" smtClean="0"/>
          </a:p>
          <a:p>
            <a:r>
              <a:rPr lang="ru-RU" sz="2400" dirty="0" smtClean="0"/>
              <a:t>производители </a:t>
            </a:r>
            <a:r>
              <a:rPr lang="ru-RU" sz="2400" dirty="0"/>
              <a:t>делают всё для того, чтобы сделать электронные сигареты ещё </a:t>
            </a:r>
            <a:r>
              <a:rPr lang="ru-RU" sz="2400" dirty="0" smtClean="0"/>
              <a:t>удобнее: </a:t>
            </a:r>
            <a:r>
              <a:rPr lang="ru-RU" sz="2400" dirty="0"/>
              <a:t>Создают наполнители с разными вкусами, разными объёмами (чтобы всем было по карману), уделяют внимание дизайну самой СДН (системы доставки никотина), делают их одноразовыми и </a:t>
            </a:r>
            <a:r>
              <a:rPr lang="ru-RU" sz="2400" dirty="0" smtClean="0"/>
              <a:t>многоразовыми. Отказаться </a:t>
            </a:r>
            <a:r>
              <a:rPr lang="ru-RU" sz="2400" dirty="0"/>
              <a:t>от товара, который продаётся с такими удобными опциями, гораздо тяжелее. </a:t>
            </a:r>
            <a:r>
              <a:rPr lang="ru-RU" sz="2400" b="1" u="sng" dirty="0"/>
              <a:t>А зависимость формируется та же </a:t>
            </a:r>
            <a:r>
              <a:rPr lang="ru-RU" sz="2400" b="1" u="sng" dirty="0" smtClean="0"/>
              <a:t>самая.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855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Миф №3 </a:t>
            </a:r>
            <a:r>
              <a:rPr lang="ru-RU" dirty="0" smtClean="0"/>
              <a:t>«Картриджи </a:t>
            </a:r>
            <a:r>
              <a:rPr lang="ru-RU" dirty="0"/>
              <a:t>электронных сигарет нельзя заправить наркотиками»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71600" y="153365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Вместо заправки можно использовать практически все что угодно — от эвкалипта до психотропных веществ. Все это может не только пагубно повлиять на ваше здоровье, но и привести к летальному исходу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709" y="3469100"/>
            <a:ext cx="4956463" cy="32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7" y="921328"/>
            <a:ext cx="9601200" cy="5181600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 осуществления </a:t>
            </a:r>
            <a:r>
              <a:rPr lang="ru-RU" dirty="0"/>
              <a:t>государственной политики противодействия потреблению   табака   и   иной   </a:t>
            </a:r>
            <a:r>
              <a:rPr lang="ru-RU" dirty="0" err="1"/>
              <a:t>никотинсодержащей</a:t>
            </a:r>
            <a:r>
              <a:rPr lang="ru-RU" dirty="0"/>
              <a:t>   продукции в Российской Федерации на период до 2035 года и дальнейшую </a:t>
            </a:r>
            <a:r>
              <a:rPr lang="ru-RU" dirty="0" smtClean="0"/>
              <a:t>перспективу (Правительство РФ. </a:t>
            </a:r>
            <a:r>
              <a:rPr lang="ru-RU" dirty="0"/>
              <a:t>18 ноября 2019 г. № </a:t>
            </a:r>
            <a:r>
              <a:rPr lang="ru-RU" dirty="0" smtClean="0"/>
              <a:t>2732-р)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Потребление табака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01091"/>
            <a:ext cx="9601200" cy="458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причина возникновения </a:t>
            </a:r>
            <a:r>
              <a:rPr lang="ru-RU" sz="3600" dirty="0"/>
              <a:t>заболеваний, связанных с его воздействием на организм, приводящим к инвалидности и преждевременной смертности, и создает социально- экономическое бремя для системы здравоохранения и общества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31449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Правовой аспект: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45673"/>
            <a:ext cx="9601200" cy="4121727"/>
          </a:xfrm>
        </p:spPr>
        <p:txBody>
          <a:bodyPr>
            <a:normAutofit lnSpcReduction="10000"/>
          </a:bodyPr>
          <a:lstStyle/>
          <a:p>
            <a:pPr marL="71755" marR="65405" indent="449580" algn="just">
              <a:lnSpc>
                <a:spcPct val="130000"/>
              </a:lnSpc>
              <a:spcBef>
                <a:spcPts val="395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</a:t>
            </a:r>
            <a:r>
              <a:rPr lang="ru-RU" sz="2400" spc="1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ru-RU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февраля</a:t>
            </a:r>
            <a:r>
              <a:rPr lang="ru-RU" sz="2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2013 г.</a:t>
            </a:r>
            <a:r>
              <a:rPr lang="ru-RU" sz="24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15-ФЗ «Об</a:t>
            </a:r>
            <a:r>
              <a:rPr lang="ru-RU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табачного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дыма,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последствий потребления табака или потребления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продукции»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(далее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Федеральный закон №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15-ФЗ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71755" marR="65405" indent="449580" algn="just">
              <a:lnSpc>
                <a:spcPct val="130000"/>
              </a:lnSpc>
              <a:spcBef>
                <a:spcPts val="39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Федеральном законе № 15-ФЗ понятие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продукция»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расширено в части включения в него наименование изделий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никотинсодержащая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жидкость»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безникотиновая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жидкость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5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0163"/>
            <a:ext cx="9601200" cy="949037"/>
          </a:xfrm>
        </p:spPr>
        <p:txBody>
          <a:bodyPr/>
          <a:lstStyle/>
          <a:p>
            <a:r>
              <a:rPr lang="ru-RU" dirty="0" smtClean="0"/>
              <a:t>№ </a:t>
            </a:r>
            <a:r>
              <a:rPr lang="ru-RU" dirty="0"/>
              <a:t>15-ФЗ </a:t>
            </a:r>
            <a:r>
              <a:rPr lang="ru-RU" dirty="0" smtClean="0"/>
              <a:t>предусматривает: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440873"/>
            <a:ext cx="10861963" cy="5417127"/>
          </a:xfrm>
        </p:spPr>
        <p:txBody>
          <a:bodyPr>
            <a:normAutofit/>
          </a:bodyPr>
          <a:lstStyle/>
          <a:p>
            <a:pPr marL="71755" marR="68580" indent="44958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недопущение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табака,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кальянов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несовершеннолетними;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запрет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курения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табака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  потребления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продукции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помещениях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оказывающих</a:t>
            </a:r>
            <a:r>
              <a:rPr lang="ru-RU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  нарушение   установленного   Федеральным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№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15-ФЗ запрета курения табака, потребления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продукции или использования      кальянов      на      отдельных      территориях,      в      помещениях и      на      объектах       предусмотрена       Кодексом       Российской       Федерации об административных правонарушениях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7193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265</TotalTime>
  <Words>1286</Words>
  <Application>Microsoft Office PowerPoint</Application>
  <PresentationFormat>Широкоэкранный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Wingdings</vt:lpstr>
      <vt:lpstr>Crop</vt:lpstr>
      <vt:lpstr>Здоровье и безопасность школьников</vt:lpstr>
      <vt:lpstr>Ответьте на вопросы:</vt:lpstr>
      <vt:lpstr>Мифы об электронных сигаретах.  «Миф № 1 Безопасность»  </vt:lpstr>
      <vt:lpstr>«Миф № 2 Никотин. Электронные сигареты легче бросить, чем настоящие»</vt:lpstr>
      <vt:lpstr>Миф №3 «Картриджи электронных сигарет нельзя заправить наркотиками»</vt:lpstr>
      <vt:lpstr>Концепция осуществления государственной политики противодействия потреблению   табака   и   иной   никотинсодержащей   продукции в Российской Федерации на период до 2035 года и дальнейшую перспективу (Правительство РФ. 18 ноября 2019 г. № 2732-р)</vt:lpstr>
      <vt:lpstr>Потребление табака -</vt:lpstr>
      <vt:lpstr>Правовой аспект:</vt:lpstr>
      <vt:lpstr>№ 15-ФЗ предусматривает:</vt:lpstr>
      <vt:lpstr>КоАП РФ (ст.6.24)предусматривает административную ответственность за:</vt:lpstr>
      <vt:lpstr>Ответственность</vt:lpstr>
      <vt:lpstr>Деятельность школы:</vt:lpstr>
      <vt:lpstr>Презентация PowerPoint</vt:lpstr>
      <vt:lpstr>Презентация PowerPoint</vt:lpstr>
      <vt:lpstr>Презентация PowerPoint</vt:lpstr>
      <vt:lpstr>Презентация PowerPoint</vt:lpstr>
      <vt:lpstr>3. Установите      доверительный контакт. </vt:lpstr>
      <vt:lpstr> 4. Поддерживайте доверительные отношения с ребенком.</vt:lpstr>
      <vt:lpstr>5. Создайте домашнюю традицию ежедневно обсуждать проблемы и трудности.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2023-10-03T12:18:59Z</dcterms:created>
  <dcterms:modified xsi:type="dcterms:W3CDTF">2023-10-04T11:15:39Z</dcterms:modified>
</cp:coreProperties>
</file>