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0" r:id="rId1"/>
  </p:sldMasterIdLst>
  <p:notesMasterIdLst>
    <p:notesMasterId r:id="rId3"/>
  </p:notesMasterIdLst>
  <p:sldIdLst>
    <p:sldId id="325" r:id="rId2"/>
  </p:sldIdLst>
  <p:sldSz cx="9906000" cy="6858000" type="A4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Ирина Комарова" initials="ИК" lastIdx="1" clrIdx="0">
    <p:extLst>
      <p:ext uri="{19B8F6BF-5375-455C-9EA6-DF929625EA0E}">
        <p15:presenceInfo xmlns="" xmlns:p15="http://schemas.microsoft.com/office/powerpoint/2012/main" userId="Ирина Комаров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65" autoAdjust="0"/>
    <p:restoredTop sz="94939" autoAdjust="0"/>
  </p:normalViewPr>
  <p:slideViewPr>
    <p:cSldViewPr>
      <p:cViewPr>
        <p:scale>
          <a:sx n="166" d="100"/>
          <a:sy n="166" d="100"/>
        </p:scale>
        <p:origin x="1776" y="-7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AD618F2-E8AB-4EF1-BC79-A2A2A0C8DCAF}" type="datetimeFigureOut">
              <a:rPr lang="ru-RU"/>
              <a:pPr>
                <a:defRPr/>
              </a:pPr>
              <a:t>28.04.2019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AEFC87-1A93-479C-806A-F7B5F8AAEC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147852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5" y="2130432"/>
            <a:ext cx="8420101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801076-8E09-4A4E-A9F3-603B12CF259B}" type="datetime1">
              <a:rPr lang="ru-RU" smtClean="0"/>
              <a:pPr>
                <a:defRPr/>
              </a:pPr>
              <a:t>28.04.2019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D5B89D-F9BD-443F-A2F0-AD29F7497C0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94062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E63782-E830-4EF4-88C5-3685D2E25522}" type="datetime1">
              <a:rPr lang="ru-RU" smtClean="0"/>
              <a:pPr>
                <a:defRPr/>
              </a:pPr>
              <a:t>28.04.2019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CACE7F-A3DC-464F-84A4-89D3D88EC4C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45853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42"/>
            <a:ext cx="222885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8" y="274642"/>
            <a:ext cx="6521449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81EA0F-27CB-4321-B5BA-4598B334773C}" type="datetime1">
              <a:rPr lang="ru-RU" smtClean="0"/>
              <a:pPr>
                <a:defRPr/>
              </a:pPr>
              <a:t>28.04.2019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77A6D-F161-4B7C-8542-8272F84562A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97158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859363-480B-4956-B02A-8EEFDD812F33}" type="datetime1">
              <a:rPr lang="ru-RU" smtClean="0"/>
              <a:pPr>
                <a:defRPr/>
              </a:pPr>
              <a:t>28.04.2019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31B1A5-A361-42A2-A433-596B667812E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68356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11" y="4406901"/>
            <a:ext cx="84201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11" y="2906716"/>
            <a:ext cx="84201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4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7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703725-B40A-4466-9C97-B2E2C71709C5}" type="datetime1">
              <a:rPr lang="ru-RU" smtClean="0"/>
              <a:pPr>
                <a:defRPr/>
              </a:pPr>
              <a:t>28.04.2019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897E2A-33F3-4E15-9EAA-EC8DAC48BFA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78755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95304" y="1600201"/>
            <a:ext cx="43751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35555" y="1600201"/>
            <a:ext cx="43751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915EEA-22E8-499C-A507-EB6CB502EEAB}" type="datetime1">
              <a:rPr lang="ru-RU" smtClean="0"/>
              <a:pPr>
                <a:defRPr/>
              </a:pPr>
              <a:t>28.04.2019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0FEBD-ADF4-4725-84E1-A2086D85298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92554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2" y="1535113"/>
            <a:ext cx="4376870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7" indent="0">
              <a:buNone/>
              <a:defRPr sz="1600" b="1"/>
            </a:lvl5pPr>
            <a:lvl6pPr marL="2285808" indent="0">
              <a:buNone/>
              <a:defRPr sz="1600" b="1"/>
            </a:lvl6pPr>
            <a:lvl7pPr marL="2742970" indent="0">
              <a:buNone/>
              <a:defRPr sz="1600" b="1"/>
            </a:lvl7pPr>
            <a:lvl8pPr marL="3200132" indent="0">
              <a:buNone/>
              <a:defRPr sz="1600" b="1"/>
            </a:lvl8pPr>
            <a:lvl9pPr marL="3657294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2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7" y="1535113"/>
            <a:ext cx="4378589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7" indent="0">
              <a:buNone/>
              <a:defRPr sz="1600" b="1"/>
            </a:lvl5pPr>
            <a:lvl6pPr marL="2285808" indent="0">
              <a:buNone/>
              <a:defRPr sz="1600" b="1"/>
            </a:lvl6pPr>
            <a:lvl7pPr marL="2742970" indent="0">
              <a:buNone/>
              <a:defRPr sz="1600" b="1"/>
            </a:lvl7pPr>
            <a:lvl8pPr marL="3200132" indent="0">
              <a:buNone/>
              <a:defRPr sz="1600" b="1"/>
            </a:lvl8pPr>
            <a:lvl9pPr marL="3657294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32117" y="2174875"/>
            <a:ext cx="43785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97C4F5-6F1E-47D3-9C70-B32E32E06996}" type="datetime1">
              <a:rPr lang="ru-RU" smtClean="0"/>
              <a:pPr>
                <a:defRPr/>
              </a:pPr>
              <a:t>28.04.2019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AB455-F039-4152-8E26-422238285CF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14661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D02E20-6918-42B5-8D8F-0B5FF681A89F}" type="datetime1">
              <a:rPr lang="ru-RU" smtClean="0"/>
              <a:pPr>
                <a:defRPr/>
              </a:pPr>
              <a:t>28.04.2019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CF3F9D-3E9F-4C0B-BA01-8AA789B5827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49288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5E82B0-AF06-4A67-8E4D-E56589B3A2E4}" type="datetime1">
              <a:rPr lang="ru-RU" smtClean="0"/>
              <a:pPr>
                <a:defRPr/>
              </a:pPr>
              <a:t>28.04.2019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8BFB6-CE2A-4E26-BAEF-BD15C0DFB58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17746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5" y="273050"/>
            <a:ext cx="3259006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2975" y="273057"/>
            <a:ext cx="55377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5" y="1435105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7" indent="0">
              <a:buNone/>
              <a:defRPr sz="900"/>
            </a:lvl5pPr>
            <a:lvl6pPr marL="2285808" indent="0">
              <a:buNone/>
              <a:defRPr sz="900"/>
            </a:lvl6pPr>
            <a:lvl7pPr marL="2742970" indent="0">
              <a:buNone/>
              <a:defRPr sz="900"/>
            </a:lvl7pPr>
            <a:lvl8pPr marL="3200132" indent="0">
              <a:buNone/>
              <a:defRPr sz="900"/>
            </a:lvl8pPr>
            <a:lvl9pPr marL="3657294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83217D-FC2C-410C-851A-E6E55CB35314}" type="datetime1">
              <a:rPr lang="ru-RU" smtClean="0"/>
              <a:pPr>
                <a:defRPr/>
              </a:pPr>
              <a:t>28.04.2019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26A979-9F86-4BDF-BB33-0E137D7D4A0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36746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3"/>
            <a:ext cx="59436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62" indent="0">
              <a:buNone/>
              <a:defRPr sz="2800"/>
            </a:lvl2pPr>
            <a:lvl3pPr marL="914323" indent="0">
              <a:buNone/>
              <a:defRPr sz="2400"/>
            </a:lvl3pPr>
            <a:lvl4pPr marL="1371485" indent="0">
              <a:buNone/>
              <a:defRPr sz="2000"/>
            </a:lvl4pPr>
            <a:lvl5pPr marL="1828647" indent="0">
              <a:buNone/>
              <a:defRPr sz="2000"/>
            </a:lvl5pPr>
            <a:lvl6pPr marL="2285808" indent="0">
              <a:buNone/>
              <a:defRPr sz="2000"/>
            </a:lvl6pPr>
            <a:lvl7pPr marL="2742970" indent="0">
              <a:buNone/>
              <a:defRPr sz="2000"/>
            </a:lvl7pPr>
            <a:lvl8pPr marL="3200132" indent="0">
              <a:buNone/>
              <a:defRPr sz="2000"/>
            </a:lvl8pPr>
            <a:lvl9pPr marL="3657294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43"/>
            <a:ext cx="59436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7" indent="0">
              <a:buNone/>
              <a:defRPr sz="900"/>
            </a:lvl5pPr>
            <a:lvl6pPr marL="2285808" indent="0">
              <a:buNone/>
              <a:defRPr sz="900"/>
            </a:lvl6pPr>
            <a:lvl7pPr marL="2742970" indent="0">
              <a:buNone/>
              <a:defRPr sz="900"/>
            </a:lvl7pPr>
            <a:lvl8pPr marL="3200132" indent="0">
              <a:buNone/>
              <a:defRPr sz="900"/>
            </a:lvl8pPr>
            <a:lvl9pPr marL="3657294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A49A98-91E2-4386-9B68-4E9088368C01}" type="datetime1">
              <a:rPr lang="ru-RU" smtClean="0"/>
              <a:pPr>
                <a:defRPr/>
              </a:pPr>
              <a:t>28.04.2019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1A92BE-4DB1-41E0-9C49-9D98789C0C3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83224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1" y="274639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1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222D2E-06FF-468E-89CA-04F59EDCF04D}" type="datetime1">
              <a:rPr lang="ru-RU" smtClean="0"/>
              <a:pPr>
                <a:defRPr/>
              </a:pPr>
              <a:t>28.04.2019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1" y="635635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4F21A53-5EBE-42D3-B9DB-432ABEAC0F6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96744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1" r:id="rId1"/>
    <p:sldLayoutId id="2147483992" r:id="rId2"/>
    <p:sldLayoutId id="2147483993" r:id="rId3"/>
    <p:sldLayoutId id="2147483994" r:id="rId4"/>
    <p:sldLayoutId id="2147483995" r:id="rId5"/>
    <p:sldLayoutId id="2147483996" r:id="rId6"/>
    <p:sldLayoutId id="2147483997" r:id="rId7"/>
    <p:sldLayoutId id="2147483998" r:id="rId8"/>
    <p:sldLayoutId id="2147483999" r:id="rId9"/>
    <p:sldLayoutId id="2147484000" r:id="rId10"/>
    <p:sldLayoutId id="2147484001" r:id="rId11"/>
  </p:sldLayoutIdLst>
  <p:hf sldNum="0" hdr="0" ftr="0" dt="0"/>
  <p:txStyles>
    <p:titleStyle>
      <a:lvl1pPr algn="ctr" defTabSz="91432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1" indent="-342871" algn="l" defTabSz="91432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88" indent="-285725" algn="l" defTabSz="91432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4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66" indent="-228581" algn="l" defTabSz="91432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28" indent="-228581" algn="l" defTabSz="91432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89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51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13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74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3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85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47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08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7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3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94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https://ds04.infourok.ru/uploads/ex/0fd1/0001e490-ab61233a/2/hello_html_m6eed939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2237" y="455141"/>
            <a:ext cx="650544" cy="58097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4958158" y="981433"/>
            <a:ext cx="0" cy="58408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7" descr="C:\Users\Semyon\Desktop\Новый точечный рисунок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6419" y="5374148"/>
            <a:ext cx="452108" cy="45176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803059" y="897115"/>
            <a:ext cx="1950535" cy="209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62" dirty="0"/>
              <a:t>у Вас есть доступ в Интернет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98970" y="839882"/>
            <a:ext cx="1944216" cy="326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62" dirty="0"/>
              <a:t>Вы предпочитаете обратиться за сертификатом лично</a:t>
            </a:r>
          </a:p>
        </p:txBody>
      </p:sp>
      <p:sp>
        <p:nvSpPr>
          <p:cNvPr id="10" name="Шестиугольник 9"/>
          <p:cNvSpPr/>
          <p:nvPr/>
        </p:nvSpPr>
        <p:spPr>
          <a:xfrm rot="5400000">
            <a:off x="2759525" y="1206450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H="1">
            <a:off x="2715135" y="114499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717995" y="1211945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2715135" y="1379892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2863161" y="1446840"/>
            <a:ext cx="3575" cy="24925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V="1">
            <a:off x="2861401" y="1143923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008785" y="1172754"/>
            <a:ext cx="1794661" cy="571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начиная с </a:t>
            </a:r>
            <a:r>
              <a:rPr lang="ru-RU" sz="623" dirty="0" smtClean="0">
                <a:solidFill>
                  <a:srgbClr val="7030A0"/>
                </a:solidFill>
              </a:rPr>
              <a:t>20 </a:t>
            </a:r>
            <a:r>
              <a:rPr lang="ru-RU" sz="623" dirty="0">
                <a:solidFill>
                  <a:srgbClr val="7030A0"/>
                </a:solidFill>
              </a:rPr>
              <a:t>мая 201</a:t>
            </a:r>
            <a:r>
              <a:rPr lang="en-US" sz="623" dirty="0">
                <a:solidFill>
                  <a:srgbClr val="7030A0"/>
                </a:solidFill>
              </a:rPr>
              <a:t>9</a:t>
            </a:r>
            <a:r>
              <a:rPr lang="ru-RU" sz="623" dirty="0">
                <a:solidFill>
                  <a:srgbClr val="7030A0"/>
                </a:solidFill>
              </a:rPr>
              <a:t> года </a:t>
            </a:r>
            <a:r>
              <a:rPr lang="ru-RU" sz="623" dirty="0">
                <a:solidFill>
                  <a:srgbClr val="0070C0"/>
                </a:solidFill>
              </a:rPr>
              <a:t>зайдите на портал </a:t>
            </a:r>
            <a:r>
              <a:rPr lang="en-US" sz="623" dirty="0" smtClean="0">
                <a:solidFill>
                  <a:srgbClr val="0070C0"/>
                </a:solidFill>
              </a:rPr>
              <a:t>https://</a:t>
            </a:r>
            <a:r>
              <a:rPr lang="ru-RU" sz="623" dirty="0" smtClean="0">
                <a:solidFill>
                  <a:srgbClr val="0070C0"/>
                </a:solidFill>
              </a:rPr>
              <a:t>66</a:t>
            </a:r>
            <a:r>
              <a:rPr lang="en-US" sz="623" dirty="0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en-US" sz="623" dirty="0" smtClean="0">
                <a:solidFill>
                  <a:srgbClr val="0070C0"/>
                </a:solidFill>
              </a:rPr>
              <a:t> </a:t>
            </a:r>
            <a:r>
              <a:rPr lang="ru-RU" sz="623" dirty="0" smtClean="0">
                <a:solidFill>
                  <a:srgbClr val="0070C0"/>
                </a:solidFill>
              </a:rPr>
              <a:t>в </a:t>
            </a:r>
            <a:r>
              <a:rPr lang="ru-RU" sz="623" dirty="0">
                <a:solidFill>
                  <a:srgbClr val="0070C0"/>
                </a:solidFill>
              </a:rPr>
              <a:t>раздел «Получить сертификат в своем районе».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Заполните электронную заявку на получение сертификата.</a:t>
            </a:r>
          </a:p>
        </p:txBody>
      </p:sp>
      <p:sp>
        <p:nvSpPr>
          <p:cNvPr id="46" name="Шестиугольник 45"/>
          <p:cNvSpPr/>
          <p:nvPr/>
        </p:nvSpPr>
        <p:spPr>
          <a:xfrm rot="5400000">
            <a:off x="2759525" y="3699035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4</a:t>
            </a:r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 flipH="1">
            <a:off x="2715135" y="3637581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2717995" y="3704529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2715135" y="387247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2863160" y="3939425"/>
            <a:ext cx="5932" cy="12462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flipV="1">
            <a:off x="2861402" y="3636508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008785" y="3665338"/>
            <a:ext cx="1794661" cy="475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Распечатайте или перепишите заявление на получение сертификата, направленное Вам на электронную почту по результатам подачи электронной заявки (шаг 1). </a:t>
            </a:r>
          </a:p>
        </p:txBody>
      </p:sp>
      <p:sp>
        <p:nvSpPr>
          <p:cNvPr id="53" name="Шестиугольник 52"/>
          <p:cNvSpPr/>
          <p:nvPr/>
        </p:nvSpPr>
        <p:spPr>
          <a:xfrm rot="5400000">
            <a:off x="2761883" y="1875667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 flipH="1">
            <a:off x="2717491" y="1814212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2720352" y="1881161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2717491" y="2049109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2865518" y="2116056"/>
            <a:ext cx="3575" cy="4275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V="1">
            <a:off x="2863759" y="1813140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3011141" y="1841971"/>
            <a:ext cx="1794661" cy="7633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Используете присланные по результатам заполнения электронной заявки номер сертификата и пароль для авторизации в системе </a:t>
            </a:r>
            <a:r>
              <a:rPr lang="en-US" sz="623" dirty="0">
                <a:solidFill>
                  <a:srgbClr val="0070C0"/>
                </a:solidFill>
              </a:rPr>
              <a:t>https</a:t>
            </a:r>
            <a:r>
              <a:rPr lang="en-US" sz="623" dirty="0" smtClean="0">
                <a:solidFill>
                  <a:srgbClr val="0070C0"/>
                </a:solidFill>
              </a:rPr>
              <a:t>://</a:t>
            </a:r>
            <a:r>
              <a:rPr lang="ru-RU" sz="623" dirty="0" smtClean="0">
                <a:solidFill>
                  <a:srgbClr val="0070C0"/>
                </a:solidFill>
              </a:rPr>
              <a:t>66</a:t>
            </a:r>
            <a:r>
              <a:rPr lang="en-US" sz="623" dirty="0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ru-RU" sz="623" dirty="0">
                <a:solidFill>
                  <a:srgbClr val="0070C0"/>
                </a:solidFill>
              </a:rPr>
              <a:t>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Выберите через личный кабинет кружки и секции в системе </a:t>
            </a:r>
            <a:r>
              <a:rPr lang="en-US" sz="623" dirty="0">
                <a:solidFill>
                  <a:srgbClr val="0070C0"/>
                </a:solidFill>
              </a:rPr>
              <a:t>https</a:t>
            </a:r>
            <a:r>
              <a:rPr lang="en-US" sz="623" dirty="0" smtClean="0">
                <a:solidFill>
                  <a:srgbClr val="0070C0"/>
                </a:solidFill>
              </a:rPr>
              <a:t>://</a:t>
            </a:r>
            <a:r>
              <a:rPr lang="ru-RU" sz="623" dirty="0" smtClean="0">
                <a:solidFill>
                  <a:srgbClr val="0070C0"/>
                </a:solidFill>
              </a:rPr>
              <a:t>66</a:t>
            </a:r>
            <a:r>
              <a:rPr lang="en-US" sz="623" dirty="0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ru-RU" sz="623" dirty="0">
                <a:solidFill>
                  <a:srgbClr val="0070C0"/>
                </a:solidFill>
              </a:rPr>
              <a:t>. Подайте электронные заявки.</a:t>
            </a:r>
          </a:p>
        </p:txBody>
      </p:sp>
      <p:sp>
        <p:nvSpPr>
          <p:cNvPr id="61" name="Шестиугольник 60"/>
          <p:cNvSpPr/>
          <p:nvPr/>
        </p:nvSpPr>
        <p:spPr>
          <a:xfrm rot="5400000">
            <a:off x="2759525" y="2709666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cxnSp>
        <p:nvCxnSpPr>
          <p:cNvPr id="62" name="Прямая соединительная линия 61"/>
          <p:cNvCxnSpPr/>
          <p:nvPr/>
        </p:nvCxnSpPr>
        <p:spPr>
          <a:xfrm flipH="1">
            <a:off x="2715135" y="2648212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2717995" y="2715161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2715135" y="2883108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2863161" y="2950057"/>
            <a:ext cx="3575" cy="24925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flipV="1">
            <a:off x="2861402" y="2647139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3008785" y="2675970"/>
            <a:ext cx="1794661" cy="955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Дождитесь подтверждения получения Вашей заявки от организации (перевода заявки в статус «подтвержденная» в Вашем личном кабинете). Ознакомьтесь с договором-офертой об обучении и распечатайте или подпишите заявление на зачисление на обучение по выбранному кружку, доступное в Вашем личном кабинете</a:t>
            </a:r>
          </a:p>
        </p:txBody>
      </p:sp>
      <p:sp>
        <p:nvSpPr>
          <p:cNvPr id="69" name="Шестиугольник 68"/>
          <p:cNvSpPr/>
          <p:nvPr/>
        </p:nvSpPr>
        <p:spPr>
          <a:xfrm rot="5400000">
            <a:off x="2759525" y="4230344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5</a:t>
            </a:r>
          </a:p>
        </p:txBody>
      </p:sp>
      <p:cxnSp>
        <p:nvCxnSpPr>
          <p:cNvPr id="70" name="Прямая соединительная линия 69"/>
          <p:cNvCxnSpPr/>
          <p:nvPr/>
        </p:nvCxnSpPr>
        <p:spPr>
          <a:xfrm flipH="1">
            <a:off x="2715135" y="4168890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2717995" y="4235839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>
            <a:off x="2715135" y="440378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flipH="1">
            <a:off x="2861403" y="4470736"/>
            <a:ext cx="1758" cy="81468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flipV="1">
            <a:off x="2861402" y="4167817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3008785" y="4196648"/>
            <a:ext cx="1794661" cy="1242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Отнесите лично (или передайте вместе с ребенком) заявления, распечатанные на шагах 3 и 4, и подтверждающие документы (перечень которых размещен на портале системе</a:t>
            </a:r>
            <a:r>
              <a:rPr lang="en-US" sz="623" dirty="0">
                <a:solidFill>
                  <a:srgbClr val="0070C0"/>
                </a:solidFill>
              </a:rPr>
              <a:t> https</a:t>
            </a:r>
            <a:r>
              <a:rPr lang="en-US" sz="623" dirty="0" smtClean="0">
                <a:solidFill>
                  <a:srgbClr val="0070C0"/>
                </a:solidFill>
              </a:rPr>
              <a:t>://</a:t>
            </a:r>
            <a:r>
              <a:rPr lang="ru-RU" sz="623" dirty="0" smtClean="0">
                <a:solidFill>
                  <a:srgbClr val="0070C0"/>
                </a:solidFill>
              </a:rPr>
              <a:t>66</a:t>
            </a:r>
            <a:r>
              <a:rPr lang="en-US" sz="623" dirty="0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ru-RU" sz="623" dirty="0">
                <a:solidFill>
                  <a:srgbClr val="0070C0"/>
                </a:solidFill>
              </a:rPr>
              <a:t>), в организацию, кружок которой Вы выбрали для обучения.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Представитель организации проверит правильность заполнения заявления на получение сертификата, после окончательно активирует Ваш личный кабинет. Ребенок будет зачислен на выбранный кружок.</a:t>
            </a:r>
          </a:p>
        </p:txBody>
      </p:sp>
      <p:sp>
        <p:nvSpPr>
          <p:cNvPr id="81" name="Шестиугольник 80"/>
          <p:cNvSpPr/>
          <p:nvPr/>
        </p:nvSpPr>
        <p:spPr>
          <a:xfrm rot="5400000">
            <a:off x="2761883" y="5958910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6</a:t>
            </a:r>
          </a:p>
        </p:txBody>
      </p:sp>
      <p:cxnSp>
        <p:nvCxnSpPr>
          <p:cNvPr id="82" name="Прямая соединительная линия 81"/>
          <p:cNvCxnSpPr/>
          <p:nvPr/>
        </p:nvCxnSpPr>
        <p:spPr>
          <a:xfrm flipH="1">
            <a:off x="2717491" y="589745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>
            <a:off x="2720352" y="5964404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>
            <a:off x="2717491" y="6132353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>
            <a:off x="2865517" y="6199301"/>
            <a:ext cx="3575" cy="24925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 flipV="1">
            <a:off x="2863758" y="5896384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3011141" y="5925213"/>
            <a:ext cx="1794661" cy="667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Теперь, когда сертификат Вашего ребенка подтвержден, Вы сможете выбирать и записываться на образовательные программы за счет сертификата без необходимости его повторного получения. Просто повторяйте шаги 2 и 3.</a:t>
            </a:r>
          </a:p>
        </p:txBody>
      </p:sp>
      <p:sp>
        <p:nvSpPr>
          <p:cNvPr id="88" name="Шестиугольник 87"/>
          <p:cNvSpPr/>
          <p:nvPr/>
        </p:nvSpPr>
        <p:spPr>
          <a:xfrm rot="5400000">
            <a:off x="5097095" y="1211123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cxnSp>
        <p:nvCxnSpPr>
          <p:cNvPr id="89" name="Прямая соединительная линия 88"/>
          <p:cNvCxnSpPr/>
          <p:nvPr/>
        </p:nvCxnSpPr>
        <p:spPr>
          <a:xfrm flipH="1">
            <a:off x="5052703" y="1149668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>
            <a:off x="5055564" y="1216618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>
            <a:off x="5052703" y="1384565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>
            <a:off x="5200729" y="1451513"/>
            <a:ext cx="3575" cy="41255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/>
          <p:nvPr/>
        </p:nvCxnSpPr>
        <p:spPr>
          <a:xfrm flipV="1">
            <a:off x="5198970" y="1148596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5346353" y="1177427"/>
            <a:ext cx="1794661" cy="8864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начиная с </a:t>
            </a:r>
            <a:r>
              <a:rPr lang="ru-RU" sz="623" dirty="0" smtClean="0">
                <a:solidFill>
                  <a:srgbClr val="7030A0"/>
                </a:solidFill>
              </a:rPr>
              <a:t>20 </a:t>
            </a:r>
            <a:r>
              <a:rPr lang="ru-RU" sz="623" dirty="0">
                <a:solidFill>
                  <a:srgbClr val="7030A0"/>
                </a:solidFill>
              </a:rPr>
              <a:t>мая 201</a:t>
            </a:r>
            <a:r>
              <a:rPr lang="en-US" sz="623" dirty="0">
                <a:solidFill>
                  <a:srgbClr val="7030A0"/>
                </a:solidFill>
              </a:rPr>
              <a:t>9</a:t>
            </a:r>
            <a:r>
              <a:rPr lang="ru-RU" sz="623" dirty="0">
                <a:solidFill>
                  <a:srgbClr val="7030A0"/>
                </a:solidFill>
              </a:rPr>
              <a:t> года </a:t>
            </a:r>
            <a:r>
              <a:rPr lang="ru-RU" sz="623" dirty="0">
                <a:solidFill>
                  <a:srgbClr val="0070C0"/>
                </a:solidFill>
              </a:rPr>
              <a:t>обратитесь с документами* на ребенка в одну из организаций, уполномоченных на прием заявлений на получение сертификата, </a:t>
            </a:r>
            <a:r>
              <a:rPr lang="ru-RU" sz="623" dirty="0">
                <a:solidFill>
                  <a:srgbClr val="FF0000"/>
                </a:solidFill>
              </a:rPr>
              <a:t>перечень которых указан на </a:t>
            </a:r>
            <a:r>
              <a:rPr lang="ru-RU" sz="623" dirty="0" smtClean="0">
                <a:solidFill>
                  <a:srgbClr val="FF0000"/>
                </a:solidFill>
              </a:rPr>
              <a:t>сайте </a:t>
            </a:r>
            <a:r>
              <a:rPr lang="en-US" sz="623" dirty="0" smtClean="0">
                <a:solidFill>
                  <a:srgbClr val="FF0000"/>
                </a:solidFill>
              </a:rPr>
              <a:t>https</a:t>
            </a:r>
            <a:r>
              <a:rPr lang="ru-RU" sz="623" dirty="0" smtClean="0">
                <a:solidFill>
                  <a:srgbClr val="FF0000"/>
                </a:solidFill>
              </a:rPr>
              <a:t>:</a:t>
            </a:r>
            <a:r>
              <a:rPr lang="en-US" sz="623" dirty="0" smtClean="0">
                <a:solidFill>
                  <a:srgbClr val="FF0000"/>
                </a:solidFill>
                <a:sym typeface="Wingdings" pitchFamily="2" charset="2"/>
              </a:rPr>
              <a:t>//obr-sysert.ru/</a:t>
            </a:r>
            <a:r>
              <a:rPr lang="ru-RU" sz="623" dirty="0" smtClean="0">
                <a:solidFill>
                  <a:srgbClr val="0070C0"/>
                </a:solidFill>
              </a:rPr>
              <a:t>.</a:t>
            </a:r>
            <a:endParaRPr lang="ru-RU" sz="623" dirty="0">
              <a:solidFill>
                <a:srgbClr val="0070C0"/>
              </a:solidFill>
            </a:endParaRP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Совместно со специалистом организации заполните заявление и подпишите его.</a:t>
            </a:r>
          </a:p>
        </p:txBody>
      </p:sp>
      <p:sp>
        <p:nvSpPr>
          <p:cNvPr id="96" name="Шестиугольник 95"/>
          <p:cNvSpPr/>
          <p:nvPr/>
        </p:nvSpPr>
        <p:spPr>
          <a:xfrm rot="5400000">
            <a:off x="5097095" y="2521541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cxnSp>
        <p:nvCxnSpPr>
          <p:cNvPr id="97" name="Прямая соединительная линия 96"/>
          <p:cNvCxnSpPr/>
          <p:nvPr/>
        </p:nvCxnSpPr>
        <p:spPr>
          <a:xfrm flipH="1">
            <a:off x="5052703" y="246008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>
            <a:off x="5055564" y="2527034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>
            <a:off x="5052703" y="2694983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>
          <a:xfrm>
            <a:off x="5200729" y="2761933"/>
            <a:ext cx="3575" cy="52283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/>
          <p:cNvCxnSpPr/>
          <p:nvPr/>
        </p:nvCxnSpPr>
        <p:spPr>
          <a:xfrm flipV="1">
            <a:off x="5198971" y="2459014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5346353" y="2487843"/>
            <a:ext cx="1794661" cy="859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Запишите и сохраните предоставленные Вам специалистом организации номер сертификата. Рекомендуем сохранить и пароль, с его помощью Вы сможете использовать личный кабинет в системе </a:t>
            </a:r>
            <a:r>
              <a:rPr lang="en-US" sz="623" dirty="0">
                <a:solidFill>
                  <a:srgbClr val="0070C0"/>
                </a:solidFill>
              </a:rPr>
              <a:t>https</a:t>
            </a:r>
            <a:r>
              <a:rPr lang="en-US" sz="623" dirty="0" smtClean="0">
                <a:solidFill>
                  <a:srgbClr val="0070C0"/>
                </a:solidFill>
              </a:rPr>
              <a:t>://</a:t>
            </a:r>
            <a:r>
              <a:rPr lang="ru-RU" sz="623" dirty="0" smtClean="0">
                <a:solidFill>
                  <a:srgbClr val="0070C0"/>
                </a:solidFill>
              </a:rPr>
              <a:t>66</a:t>
            </a:r>
            <a:r>
              <a:rPr lang="en-US" sz="623" dirty="0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ru-RU" sz="623" dirty="0" smtClean="0">
                <a:solidFill>
                  <a:srgbClr val="0070C0"/>
                </a:solidFill>
              </a:rPr>
              <a:t> </a:t>
            </a:r>
            <a:r>
              <a:rPr lang="ru-RU" sz="623" dirty="0">
                <a:solidFill>
                  <a:srgbClr val="0070C0"/>
                </a:solidFill>
              </a:rPr>
              <a:t>для выбора и записи на кружки и секции, а также для получения прочих возможностей сертификата</a:t>
            </a:r>
          </a:p>
        </p:txBody>
      </p:sp>
      <p:sp>
        <p:nvSpPr>
          <p:cNvPr id="104" name="Шестиугольник 103"/>
          <p:cNvSpPr/>
          <p:nvPr/>
        </p:nvSpPr>
        <p:spPr>
          <a:xfrm rot="5400000">
            <a:off x="5097095" y="3456673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cxnSp>
        <p:nvCxnSpPr>
          <p:cNvPr id="105" name="Прямая соединительная линия 104"/>
          <p:cNvCxnSpPr/>
          <p:nvPr/>
        </p:nvCxnSpPr>
        <p:spPr>
          <a:xfrm flipH="1">
            <a:off x="5052703" y="3395219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>
            <a:off x="5055564" y="3462168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>
            <a:off x="5052703" y="3630115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единительная линия 107"/>
          <p:cNvCxnSpPr/>
          <p:nvPr/>
        </p:nvCxnSpPr>
        <p:spPr>
          <a:xfrm>
            <a:off x="5200729" y="3697064"/>
            <a:ext cx="3575" cy="7086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 flipV="1">
            <a:off x="5198971" y="3394146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5346353" y="3422977"/>
            <a:ext cx="1794661" cy="1050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Обратитесь в интересующую Вас образовательную организацию для записи на программу дополнительного образования.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Вместе со специалистом организации выберите интересующий кружок или секцию, ознакомьтесь с образовательной программой, условиями обучения и подпишите заявление о зачисление на обучение</a:t>
            </a:r>
          </a:p>
        </p:txBody>
      </p:sp>
      <p:sp>
        <p:nvSpPr>
          <p:cNvPr id="113" name="Прямоугольник 112"/>
          <p:cNvSpPr/>
          <p:nvPr/>
        </p:nvSpPr>
        <p:spPr>
          <a:xfrm>
            <a:off x="5346355" y="4570083"/>
            <a:ext cx="1796833" cy="15302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* Для оформления заявления на получения сертификата Вам понадобятся:</a:t>
            </a:r>
          </a:p>
          <a:p>
            <a:pPr marL="158247" indent="-158247" algn="just">
              <a:buAutoNum type="arabicParenR"/>
            </a:pPr>
            <a:r>
              <a:rPr lang="ru-RU" sz="623" dirty="0">
                <a:solidFill>
                  <a:srgbClr val="0070C0"/>
                </a:solidFill>
              </a:rPr>
              <a:t>документ, удостоверяющий Вашу личность;</a:t>
            </a:r>
          </a:p>
          <a:p>
            <a:pPr marL="158247" indent="-158247" algn="just">
              <a:buAutoNum type="arabicParenR"/>
            </a:pPr>
            <a:r>
              <a:rPr lang="ru-RU" sz="623" dirty="0">
                <a:solidFill>
                  <a:srgbClr val="0070C0"/>
                </a:solidFill>
              </a:rPr>
              <a:t>документ, удостоверяющий личность ребенка</a:t>
            </a:r>
          </a:p>
          <a:p>
            <a:pPr marL="158247" indent="-158247" algn="just">
              <a:buAutoNum type="arabicParenR"/>
            </a:pPr>
            <a:r>
              <a:rPr lang="ru-RU" sz="623" dirty="0">
                <a:solidFill>
                  <a:srgbClr val="0070C0"/>
                </a:solidFill>
              </a:rPr>
              <a:t>документ, содержащий сведения о регистрации ребенка по месту жительства или по месту </a:t>
            </a:r>
            <a:r>
              <a:rPr lang="ru-RU" sz="623" dirty="0" smtClean="0">
                <a:solidFill>
                  <a:srgbClr val="0070C0"/>
                </a:solidFill>
              </a:rPr>
              <a:t>пребывания.</a:t>
            </a:r>
            <a:endParaRPr lang="ru-RU" sz="623" dirty="0">
              <a:solidFill>
                <a:srgbClr val="0070C0"/>
              </a:solidFill>
            </a:endParaRPr>
          </a:p>
          <a:p>
            <a:pPr algn="just"/>
            <a:endParaRPr lang="ru-RU" sz="623" dirty="0">
              <a:solidFill>
                <a:srgbClr val="C00000"/>
              </a:solidFill>
            </a:endParaRP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** После получения номера сертификата Вы можете в любой момент начать использовать навигатор </a:t>
            </a:r>
            <a:r>
              <a:rPr lang="ru-RU" sz="623" dirty="0" smtClean="0">
                <a:solidFill>
                  <a:srgbClr val="0070C0"/>
                </a:solidFill>
              </a:rPr>
              <a:t>66</a:t>
            </a:r>
            <a:r>
              <a:rPr lang="en-US" sz="623" dirty="0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ru-RU" sz="623" dirty="0">
                <a:solidFill>
                  <a:srgbClr val="0070C0"/>
                </a:solidFill>
              </a:rPr>
              <a:t>, чтобы направлять электронные заявки на обучение.</a:t>
            </a:r>
            <a:endParaRPr lang="ru-RU" sz="623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201525" y="138788"/>
            <a:ext cx="3472424" cy="3906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969" dirty="0" smtClean="0"/>
              <a:t>ПАМЯТКА ДЛЯ РОДИТЕЛЕЙ</a:t>
            </a:r>
          </a:p>
          <a:p>
            <a:pPr algn="ctr"/>
            <a:r>
              <a:rPr lang="ru-RU" sz="969" dirty="0" smtClean="0"/>
              <a:t>Как </a:t>
            </a:r>
            <a:r>
              <a:rPr lang="ru-RU" sz="969" dirty="0"/>
              <a:t>получить сертификат дополнительного образования</a:t>
            </a:r>
          </a:p>
        </p:txBody>
      </p:sp>
      <p:pic>
        <p:nvPicPr>
          <p:cNvPr id="76" name="Picture 7" descr="C:\Users\Semyon\Desktop\Новый точечный рисунок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1694" y="2000240"/>
            <a:ext cx="452108" cy="45176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190197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9247</TotalTime>
  <Words>449</Words>
  <Application>Microsoft Office PowerPoint</Application>
  <PresentationFormat>Лист A4 (210x297 мм)</PresentationFormat>
  <Paragraphs>33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Теоретические аспекты использования методик расчета нормативов затрат на оказание услуг по содержанию и обучению детей с учетом специфики предоставляемых услуг и региональных особенностей деятельности ДОУ.</dc:title>
  <dc:creator>Семен</dc:creator>
  <cp:lastModifiedBy>1</cp:lastModifiedBy>
  <cp:revision>312</cp:revision>
  <dcterms:created xsi:type="dcterms:W3CDTF">2010-08-25T03:43:27Z</dcterms:created>
  <dcterms:modified xsi:type="dcterms:W3CDTF">2019-04-28T08:20:21Z</dcterms:modified>
</cp:coreProperties>
</file>